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223E7-A5A5-4E43-9573-7706190B46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3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4D8BE91-A7B7-43F1-AF0C-B12465641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227" y="4722178"/>
            <a:ext cx="10993546" cy="590321"/>
          </a:xfrm>
        </p:spPr>
        <p:txBody>
          <a:bodyPr/>
          <a:lstStyle/>
          <a:p>
            <a:pPr algn="r"/>
            <a:r>
              <a:rPr lang="ru-RU" dirty="0" err="1">
                <a:solidFill>
                  <a:srgbClr val="FFC000"/>
                </a:solidFill>
              </a:rPr>
              <a:t>Стемминг</a:t>
            </a:r>
            <a:r>
              <a:rPr lang="ru-RU" dirty="0">
                <a:solidFill>
                  <a:srgbClr val="FFC000"/>
                </a:solidFill>
              </a:rPr>
              <a:t>, </a:t>
            </a:r>
            <a:r>
              <a:rPr lang="ru-RU" dirty="0" err="1">
                <a:solidFill>
                  <a:srgbClr val="FFC000"/>
                </a:solidFill>
              </a:rPr>
              <a:t>лемматизация</a:t>
            </a:r>
            <a:endParaRPr lang="ru-RU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948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388BFC-6078-47AA-B71C-123C14480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31911"/>
          </a:xfrm>
        </p:spPr>
        <p:txBody>
          <a:bodyPr>
            <a:normAutofit/>
          </a:bodyPr>
          <a:lstStyle/>
          <a:p>
            <a:pPr algn="ctr"/>
            <a:r>
              <a:rPr lang="en-US" b="0" i="0" u="none" strike="noStrike" baseline="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RegEx</a:t>
            </a:r>
            <a:r>
              <a:rPr lang="en-US" b="0" i="0" u="none" strike="noStrike" baseline="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270AC497-4FCC-4652-BF9A-B402A28561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2282" y="2248164"/>
            <a:ext cx="10079819" cy="379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242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D7BD60-4668-4C7C-BF25-8649937E0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Stemming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C5CE81-A6FA-4DD2-985F-902089AF0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Некоторые слова в документе имеют один и тот же корень, но используются по-разному. </a:t>
            </a:r>
          </a:p>
          <a:p>
            <a:r>
              <a:rPr lang="ru-RU" dirty="0"/>
              <a:t>Например </a:t>
            </a:r>
          </a:p>
          <a:p>
            <a:r>
              <a:rPr lang="ru-RU" dirty="0"/>
              <a:t>•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Create, creating, created, creates </a:t>
            </a:r>
          </a:p>
          <a:p>
            <a:r>
              <a:rPr lang="ru-RU" dirty="0"/>
              <a:t>Разные слова образованы от одного и того же корневого слова. </a:t>
            </a:r>
          </a:p>
          <a:p>
            <a:r>
              <a:rPr lang="ru-RU" dirty="0"/>
              <a:t>Слово с одним и тем же корнем, но в разных формах, таких как форма множественного числа, форма наречия, форма настоящего времени, форма прошедшего времени, форма продолженного времени.</a:t>
            </a:r>
          </a:p>
          <a:p>
            <a:r>
              <a:rPr lang="ru-RU" dirty="0"/>
              <a:t>Нужно быть осторожным с инструментами. </a:t>
            </a:r>
          </a:p>
          <a:p>
            <a:r>
              <a:rPr lang="ru-RU" dirty="0"/>
              <a:t>Иногда просто обрезают края всех слов.</a:t>
            </a:r>
          </a:p>
        </p:txBody>
      </p:sp>
    </p:spTree>
    <p:extLst>
      <p:ext uri="{BB962C8B-B14F-4D97-AF65-F5344CB8AC3E}">
        <p14:creationId xmlns:p14="http://schemas.microsoft.com/office/powerpoint/2010/main" val="1880984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41E495-8D22-4938-940F-13F2B53EC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Stemming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714CA178-00A7-4483-B7C4-F4CCDDF9B5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15017" y="2147359"/>
            <a:ext cx="9700785" cy="4008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956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508663-7EEE-43AE-916B-4EC228F06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81111"/>
          </a:xfrm>
        </p:spPr>
        <p:txBody>
          <a:bodyPr/>
          <a:lstStyle/>
          <a:p>
            <a:pPr algn="ctr"/>
            <a:r>
              <a:rPr lang="en-US" b="0" i="0" u="none" strike="noStrike" baseline="0" dirty="0">
                <a:solidFill>
                  <a:srgbClr val="FFC000"/>
                </a:solidFill>
                <a:latin typeface="Franklin Gothic Medium" panose="020B0603020102020204" pitchFamily="34" charset="0"/>
              </a:rPr>
              <a:t>Lemmatizing</a:t>
            </a:r>
            <a:r>
              <a:rPr lang="en-US" sz="1800" b="0" i="0" u="none" strike="noStrike" baseline="0" dirty="0">
                <a:solidFill>
                  <a:srgbClr val="FFC000"/>
                </a:solidFill>
                <a:latin typeface="Franklin Gothic Medium" panose="020B0603020102020204" pitchFamily="34" charset="0"/>
              </a:rPr>
              <a:t> 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80A7CC-3EA7-43B0-B29B-EADCCAEA5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Стемминг</a:t>
            </a:r>
            <a:r>
              <a:rPr lang="ru-RU" dirty="0"/>
              <a:t> – это очень простой способ обрезки слов. 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• {</a:t>
            </a:r>
            <a:r>
              <a:rPr lang="ru-RU" dirty="0" err="1"/>
              <a:t>become</a:t>
            </a:r>
            <a:r>
              <a:rPr lang="ru-RU" dirty="0"/>
              <a:t>} образовано как {</a:t>
            </a:r>
            <a:r>
              <a:rPr lang="ru-RU" dirty="0" err="1"/>
              <a:t>becom</a:t>
            </a:r>
            <a:r>
              <a:rPr lang="ru-RU" dirty="0"/>
              <a:t>} </a:t>
            </a:r>
            <a:endParaRPr lang="en-US" dirty="0"/>
          </a:p>
          <a:p>
            <a:r>
              <a:rPr lang="ru-RU" dirty="0"/>
              <a:t>Операция, очень похожая на </a:t>
            </a:r>
            <a:r>
              <a:rPr lang="ru-RU" dirty="0" err="1"/>
              <a:t>стемминг</a:t>
            </a:r>
            <a:r>
              <a:rPr lang="ru-RU" dirty="0"/>
              <a:t>, называется </a:t>
            </a:r>
            <a:r>
              <a:rPr lang="ru-RU" dirty="0" err="1"/>
              <a:t>лемматизацией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 err="1"/>
              <a:t>Стемминг</a:t>
            </a:r>
            <a:r>
              <a:rPr lang="ru-RU" dirty="0"/>
              <a:t> дает нам корневую основу, которая часто может быть несуществующим словом. •</a:t>
            </a:r>
            <a:endParaRPr lang="en-US" dirty="0"/>
          </a:p>
          <a:p>
            <a:r>
              <a:rPr lang="ru-RU" dirty="0" err="1"/>
              <a:t>Лемматизация</a:t>
            </a:r>
            <a:r>
              <a:rPr lang="ru-RU" dirty="0"/>
              <a:t> дает нам лемму, которую можно посмотреть в словаре. </a:t>
            </a:r>
            <a:endParaRPr lang="en-US" dirty="0"/>
          </a:p>
          <a:p>
            <a:r>
              <a:rPr lang="ru-RU" dirty="0"/>
              <a:t>В основном слово и созданная им лемма очень похожи.</a:t>
            </a:r>
            <a:endParaRPr lang="en-US" dirty="0"/>
          </a:p>
          <a:p>
            <a:r>
              <a:rPr lang="ru-RU" dirty="0"/>
              <a:t>Но иногда мы получаем совершенно другое слово.</a:t>
            </a:r>
          </a:p>
        </p:txBody>
      </p:sp>
    </p:spTree>
    <p:extLst>
      <p:ext uri="{BB962C8B-B14F-4D97-AF65-F5344CB8AC3E}">
        <p14:creationId xmlns:p14="http://schemas.microsoft.com/office/powerpoint/2010/main" val="240388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F3C4DA-943C-4A34-AD3A-42A13784B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i="0" u="none" strike="noStrike" baseline="0" dirty="0">
                <a:solidFill>
                  <a:srgbClr val="FFC000"/>
                </a:solidFill>
                <a:latin typeface="Franklin Gothic Medium" panose="020B0603020102020204" pitchFamily="34" charset="0"/>
              </a:rPr>
              <a:t>Lemmatizing</a:t>
            </a:r>
            <a:r>
              <a:rPr lang="en-US" sz="1800" b="0" i="0" u="none" strike="noStrike" baseline="0" dirty="0">
                <a:solidFill>
                  <a:srgbClr val="FFC000"/>
                </a:solidFill>
                <a:latin typeface="Franklin Gothic Medium" panose="020B0603020102020204" pitchFamily="34" charset="0"/>
              </a:rPr>
              <a:t> </a:t>
            </a:r>
            <a:endParaRPr lang="ru-RU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7E6CA79C-15D0-4212-BF30-BD2AF94F82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1025" y="3060873"/>
            <a:ext cx="11029950" cy="1918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563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09F7BC-108B-4C02-9E52-ADF19F57C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i="0" u="none" strike="noStrike" baseline="0" dirty="0">
                <a:solidFill>
                  <a:srgbClr val="FFC000"/>
                </a:solidFill>
                <a:latin typeface="Franklin Gothic Medium" panose="020B0603020102020204" pitchFamily="34" charset="0"/>
              </a:rPr>
              <a:t>Lemmatizing</a:t>
            </a:r>
            <a:endParaRPr lang="ru-RU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BB3E425F-361F-4827-91D3-DC2EA02431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1025" y="2709168"/>
            <a:ext cx="11029950" cy="2622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525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8519AC-3604-44D0-917A-DC0AF0EF6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Регулярные выражения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BA2EF1-A179-4081-8E45-16CC1FE6A3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Как идентифицировать/удалить цифры до анализа </a:t>
            </a:r>
          </a:p>
          <a:p>
            <a:r>
              <a:rPr lang="ru-RU" dirty="0"/>
              <a:t>Как идентифицировать/удалить символы валюты? </a:t>
            </a:r>
          </a:p>
          <a:p>
            <a:r>
              <a:rPr lang="ru-RU" dirty="0"/>
              <a:t>Как определить/удалить знаки препинания? </a:t>
            </a:r>
          </a:p>
          <a:p>
            <a:r>
              <a:rPr lang="ru-RU" dirty="0"/>
              <a:t>HTTP, адрес электронной почты, другие символы и т. д.,</a:t>
            </a:r>
          </a:p>
        </p:txBody>
      </p:sp>
    </p:spTree>
    <p:extLst>
      <p:ext uri="{BB962C8B-B14F-4D97-AF65-F5344CB8AC3E}">
        <p14:creationId xmlns:p14="http://schemas.microsoft.com/office/powerpoint/2010/main" val="253869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55221D-56A9-4849-AA38-6FF08B0C8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Регулярные выражения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AE7E23-1253-490D-AC75-A0CCB79B1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Поскольку мы работаем с текстовыми данными, необходимы некоторые манипуляции. </a:t>
            </a:r>
          </a:p>
          <a:p>
            <a:r>
              <a:rPr lang="ru-RU" dirty="0"/>
              <a:t>Регулярные выражения могут помочь нам найти шаблоны и заменить или изменить их. </a:t>
            </a:r>
          </a:p>
          <a:p>
            <a:r>
              <a:rPr lang="ru-RU" dirty="0" err="1"/>
              <a:t>Regex</a:t>
            </a:r>
            <a:r>
              <a:rPr lang="ru-RU" dirty="0"/>
              <a:t> — это отдельный язык, и он по сути одинаков, независимо от того, какой язык программирования мы с ним используем. </a:t>
            </a:r>
          </a:p>
          <a:p>
            <a:r>
              <a:rPr lang="ru-RU" dirty="0"/>
              <a:t>Поскольку </a:t>
            </a:r>
            <a:r>
              <a:rPr lang="ru-RU" dirty="0" err="1"/>
              <a:t>Regex</a:t>
            </a:r>
            <a:r>
              <a:rPr lang="ru-RU" dirty="0"/>
              <a:t> может быть слишком обширным, мы просто пройдемся по минимальному, чтобы помочь нам найти и заменить некоторые фрагменты в наших данных.</a:t>
            </a:r>
            <a:endParaRPr lang="kk-KZ" dirty="0">
              <a:solidFill>
                <a:srgbClr val="4189B3"/>
              </a:solidFill>
              <a:latin typeface="Arial" panose="020B0604020202020204" pitchFamily="34" charset="0"/>
            </a:endParaRP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We will use python package </a:t>
            </a:r>
            <a:r>
              <a:rPr lang="en-US" sz="1800" b="0" i="0" u="none" strike="noStrike" baseline="0" dirty="0">
                <a:solidFill>
                  <a:srgbClr val="0D5EFF"/>
                </a:solidFill>
                <a:latin typeface="Trebuchet MS" panose="020B0603020202020204" pitchFamily="34" charset="0"/>
              </a:rPr>
              <a:t>re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and it’s function </a:t>
            </a:r>
            <a:r>
              <a:rPr lang="en-US" sz="1800" b="0" i="0" u="none" strike="noStrike" baseline="0" dirty="0" err="1">
                <a:solidFill>
                  <a:srgbClr val="0D5EFF"/>
                </a:solidFill>
                <a:latin typeface="Trebuchet MS" panose="020B0603020202020204" pitchFamily="34" charset="0"/>
              </a:rPr>
              <a:t>re.sub</a:t>
            </a:r>
            <a:r>
              <a:rPr lang="en-US" sz="1800" b="0" i="0" u="none" strike="noStrike" baseline="0" dirty="0">
                <a:solidFill>
                  <a:srgbClr val="0D5EFF"/>
                </a:solidFill>
                <a:latin typeface="Trebuchet MS" panose="020B0603020202020204" pitchFamily="34" charset="0"/>
              </a:rPr>
              <a:t>() </a:t>
            </a:r>
          </a:p>
          <a:p>
            <a:r>
              <a:rPr lang="en-US" sz="1800" b="1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Syntax </a:t>
            </a:r>
            <a:endParaRPr lang="en-US" sz="1800" b="0" i="0" u="none" strike="noStrike" baseline="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r>
              <a:rPr lang="en-US" sz="1800" b="0" i="0" u="none" strike="noStrike" baseline="0" dirty="0" err="1">
                <a:solidFill>
                  <a:srgbClr val="0D5EFF"/>
                </a:solidFill>
                <a:latin typeface="Trebuchet MS" panose="020B0603020202020204" pitchFamily="34" charset="0"/>
              </a:rPr>
              <a:t>re.sub</a:t>
            </a:r>
            <a:r>
              <a:rPr lang="en-US" sz="1800" b="0" i="0" u="none" strike="noStrike" baseline="0" dirty="0">
                <a:solidFill>
                  <a:srgbClr val="0D5EFF"/>
                </a:solidFill>
                <a:latin typeface="Trebuchet MS" panose="020B0603020202020204" pitchFamily="34" charset="0"/>
              </a:rPr>
              <a:t>(</a:t>
            </a:r>
            <a:r>
              <a:rPr lang="en-US" sz="1800" b="0" i="0" u="none" strike="noStrike" baseline="0" dirty="0">
                <a:solidFill>
                  <a:srgbClr val="00AF50"/>
                </a:solidFill>
                <a:latin typeface="Trebuchet MS" panose="020B0603020202020204" pitchFamily="34" charset="0"/>
              </a:rPr>
              <a:t>pattern, replacement, string</a:t>
            </a:r>
            <a:r>
              <a:rPr lang="en-US" sz="1800" b="0" i="0" u="none" strike="noStrike" baseline="0" dirty="0">
                <a:solidFill>
                  <a:srgbClr val="0D5EFF"/>
                </a:solidFill>
                <a:latin typeface="Trebuchet MS" panose="020B0603020202020204" pitchFamily="34" charset="0"/>
              </a:rPr>
              <a:t>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4612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3E8CCB-249E-4629-AB5F-E0FE53DB0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14977"/>
          </a:xfrm>
        </p:spPr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Синтаксис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B940C79B-DF1D-4931-8E5B-07D4B5FEAB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4783" y="2634263"/>
            <a:ext cx="9202434" cy="277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816073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11</TotalTime>
  <Words>300</Words>
  <Application>Microsoft Office PowerPoint</Application>
  <PresentationFormat>Широкоэкранный</PresentationFormat>
  <Paragraphs>36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Corbel</vt:lpstr>
      <vt:lpstr>Franklin Gothic Medium</vt:lpstr>
      <vt:lpstr>Gill Sans MT</vt:lpstr>
      <vt:lpstr>Times New Roman</vt:lpstr>
      <vt:lpstr>Trebuchet MS</vt:lpstr>
      <vt:lpstr>Wingdings 2</vt:lpstr>
      <vt:lpstr>Дивиденд</vt:lpstr>
      <vt:lpstr>Лекция 3</vt:lpstr>
      <vt:lpstr>Stemming</vt:lpstr>
      <vt:lpstr>Stemming</vt:lpstr>
      <vt:lpstr>Lemmatizing </vt:lpstr>
      <vt:lpstr>Lemmatizing </vt:lpstr>
      <vt:lpstr>Lemmatizing</vt:lpstr>
      <vt:lpstr>Регулярные выражения</vt:lpstr>
      <vt:lpstr>Регулярные выражения</vt:lpstr>
      <vt:lpstr>Синтаксис</vt:lpstr>
      <vt:lpstr>RegEx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</dc:title>
  <dc:creator>Владислав Карюкин</dc:creator>
  <cp:lastModifiedBy>Владислав Карюкин</cp:lastModifiedBy>
  <cp:revision>1</cp:revision>
  <dcterms:created xsi:type="dcterms:W3CDTF">2024-01-06T20:46:39Z</dcterms:created>
  <dcterms:modified xsi:type="dcterms:W3CDTF">2024-01-06T20:57:45Z</dcterms:modified>
</cp:coreProperties>
</file>